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3FEAEE-A868-40FD-9AEB-BC680F9E1253}" v="20" dt="2024-10-01T02:42:24.834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7" d="100"/>
          <a:sy n="57" d="100"/>
        </p:scale>
        <p:origin x="342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33323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9197472"/>
            <a:ext cx="13839824" cy="12382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443578" y="967872"/>
            <a:ext cx="13839824" cy="123824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0" y="-1"/>
            <a:ext cx="18288000" cy="10286999"/>
            <a:chOff x="0" y="-1"/>
            <a:chExt cx="18288000" cy="10286999"/>
          </a:xfrm>
        </p:grpSpPr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558268" y="1624587"/>
              <a:ext cx="8286749" cy="632459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-1"/>
              <a:ext cx="18288000" cy="10286999"/>
            </a:xfrm>
            <a:prstGeom prst="rect">
              <a:avLst/>
            </a:prstGeom>
            <a:ln w="228600" cap="sq" cmpd="thickThin">
              <a:solidFill>
                <a:srgbClr val="000000"/>
              </a:solidFill>
              <a:prstDash val="solid"/>
              <a:miter lim="800000"/>
            </a:ln>
            <a:effectLst>
              <a:innerShdw blurRad="76200">
                <a:srgbClr val="000000"/>
              </a:innerShdw>
            </a:effectLst>
          </p:spPr>
        </p:pic>
      </p:grpSp>
      <p:sp>
        <p:nvSpPr>
          <p:cNvPr id="8" name="Título 1">
            <a:extLst>
              <a:ext uri="{FF2B5EF4-FFF2-40B4-BE49-F238E27FC236}">
                <a16:creationId xmlns:a16="http://schemas.microsoft.com/office/drawing/2014/main" id="{EB534675-E173-3CFD-3B79-33C7196A5F96}"/>
              </a:ext>
            </a:extLst>
          </p:cNvPr>
          <p:cNvSpPr txBox="1">
            <a:spLocks/>
          </p:cNvSpPr>
          <p:nvPr/>
        </p:nvSpPr>
        <p:spPr>
          <a:xfrm>
            <a:off x="1447800" y="2950281"/>
            <a:ext cx="15849600" cy="2387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s-PE" sz="7200" b="1" dirty="0">
                <a:solidFill>
                  <a:schemeClr val="bg1"/>
                </a:solidFill>
                <a:latin typeface="Calibri" panose="020F0502020204030204" pitchFamily="34" charset="0"/>
              </a:rPr>
              <a:t>Diseños Experimentales en Agricultura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CC4C2AD6-AEBE-B9CE-F083-A556B3D1EBA3}"/>
              </a:ext>
            </a:extLst>
          </p:cNvPr>
          <p:cNvSpPr txBox="1">
            <a:spLocks/>
          </p:cNvSpPr>
          <p:nvPr/>
        </p:nvSpPr>
        <p:spPr>
          <a:xfrm>
            <a:off x="5129642" y="5392367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MX" sz="3200" dirty="0">
                <a:solidFill>
                  <a:schemeClr val="bg1"/>
                </a:solidFill>
                <a:latin typeface="Calibri" panose="020F0502020204030204" pitchFamily="34" charset="0"/>
              </a:rPr>
              <a:t>Clase 1: Introducción a Conceptos Básicos y Tipos de Diseños</a:t>
            </a:r>
            <a:endParaRPr lang="es-PE" sz="32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0F27B38-6725-4791-846A-1FB61AAA339D}"/>
              </a:ext>
            </a:extLst>
          </p:cNvPr>
          <p:cNvSpPr txBox="1"/>
          <p:nvPr/>
        </p:nvSpPr>
        <p:spPr>
          <a:xfrm>
            <a:off x="329042" y="8210909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4000" b="1" dirty="0">
                <a:solidFill>
                  <a:srgbClr val="FFFF00"/>
                </a:solidFill>
                <a:latin typeface="+mn-lt"/>
              </a:rPr>
              <a:t>Ponente : Ing. Alex Anthony Prieto Romani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1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1" y="0"/>
                </a:lnTo>
                <a:lnTo>
                  <a:pt x="18288001" y="10287000"/>
                </a:lnTo>
                <a:close/>
              </a:path>
            </a:pathLst>
          </a:custGeom>
          <a:solidFill>
            <a:srgbClr val="57745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347316" y="283617"/>
            <a:ext cx="17600930" cy="9648825"/>
            <a:chOff x="347316" y="283617"/>
            <a:chExt cx="17600930" cy="9648825"/>
          </a:xfrm>
        </p:grpSpPr>
        <p:sp>
          <p:nvSpPr>
            <p:cNvPr id="4" name="object 4"/>
            <p:cNvSpPr/>
            <p:nvPr/>
          </p:nvSpPr>
          <p:spPr>
            <a:xfrm>
              <a:off x="347316" y="283617"/>
              <a:ext cx="17600930" cy="9648825"/>
            </a:xfrm>
            <a:custGeom>
              <a:avLst/>
              <a:gdLst/>
              <a:ahLst/>
              <a:cxnLst/>
              <a:rect l="l" t="t" r="r" b="b"/>
              <a:pathLst>
                <a:path w="17600930" h="9648825">
                  <a:moveTo>
                    <a:pt x="17600590" y="9648289"/>
                  </a:moveTo>
                  <a:lnTo>
                    <a:pt x="0" y="9648289"/>
                  </a:lnTo>
                  <a:lnTo>
                    <a:pt x="0" y="0"/>
                  </a:lnTo>
                  <a:lnTo>
                    <a:pt x="17600590" y="0"/>
                  </a:lnTo>
                  <a:lnTo>
                    <a:pt x="17600590" y="9648289"/>
                  </a:lnTo>
                  <a:close/>
                </a:path>
              </a:pathLst>
            </a:custGeom>
            <a:solidFill>
              <a:srgbClr val="FEFEF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953103" y="7982971"/>
              <a:ext cx="1717254" cy="1948935"/>
            </a:xfrm>
            <a:prstGeom prst="rect">
              <a:avLst/>
            </a:prstGeom>
          </p:spPr>
        </p:pic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F3D99D41-26BA-3AE4-C222-6E62FCB8B494}"/>
              </a:ext>
            </a:extLst>
          </p:cNvPr>
          <p:cNvSpPr txBox="1">
            <a:spLocks/>
          </p:cNvSpPr>
          <p:nvPr/>
        </p:nvSpPr>
        <p:spPr>
          <a:xfrm>
            <a:off x="1026167" y="108319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b="1" dirty="0">
                <a:latin typeface="Calibri" panose="020F0502020204030204" pitchFamily="34" charset="0"/>
              </a:rPr>
              <a:t>Conceptos Básicos de Diseño Experimental</a:t>
            </a:r>
            <a:endParaRPr lang="es-PE" sz="4000" b="1" dirty="0">
              <a:latin typeface="Calibri" panose="020F0502020204030204" pitchFamily="34" charset="0"/>
            </a:endParaRPr>
          </a:p>
        </p:txBody>
      </p:sp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55A24B08-0C79-C81A-7722-67591FF70CA7}"/>
              </a:ext>
            </a:extLst>
          </p:cNvPr>
          <p:cNvSpPr txBox="1">
            <a:spLocks/>
          </p:cNvSpPr>
          <p:nvPr/>
        </p:nvSpPr>
        <p:spPr>
          <a:xfrm>
            <a:off x="8458200" y="2068432"/>
            <a:ext cx="8956033" cy="6921419"/>
          </a:xfrm>
          <a:prstGeom prst="rect">
            <a:avLst/>
          </a:prstGeom>
        </p:spPr>
        <p:txBody>
          <a:bodyPr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MX" sz="3200" dirty="0">
                <a:solidFill>
                  <a:srgbClr val="000000"/>
                </a:solidFill>
                <a:latin typeface="Calibri" panose="020F0502020204030204" pitchFamily="34" charset="0"/>
              </a:rPr>
              <a:t>• Definición:</a:t>
            </a:r>
          </a:p>
          <a:p>
            <a:r>
              <a:rPr lang="es-MX" sz="3200" dirty="0">
                <a:solidFill>
                  <a:srgbClr val="000000"/>
                </a:solidFill>
                <a:latin typeface="Calibri" panose="020F0502020204030204" pitchFamily="34" charset="0"/>
              </a:rPr>
              <a:t>  - Un diseño experimental es un plan estructurado para realizar experimentos que permite la recolección de datos de manera eficiente y la obtención de conclusiones válidas.</a:t>
            </a:r>
          </a:p>
          <a:p>
            <a:endParaRPr lang="es-MX" sz="3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s-MX" sz="3200" dirty="0">
                <a:solidFill>
                  <a:srgbClr val="000000"/>
                </a:solidFill>
                <a:latin typeface="Calibri" panose="020F0502020204030204" pitchFamily="34" charset="0"/>
              </a:rPr>
              <a:t>• Objetivos en Contexto Agrícola:</a:t>
            </a:r>
          </a:p>
          <a:p>
            <a:r>
              <a:rPr lang="es-MX" sz="3200" dirty="0">
                <a:solidFill>
                  <a:srgbClr val="000000"/>
                </a:solidFill>
                <a:latin typeface="Calibri" panose="020F0502020204030204" pitchFamily="34" charset="0"/>
              </a:rPr>
              <a:t>  - Determinar el efecto de diferentes tratamientos (fertilizantes, variedades, etc.) sobre variables de interés (rendimiento, altura, etc.).</a:t>
            </a:r>
          </a:p>
          <a:p>
            <a:r>
              <a:rPr lang="es-MX" sz="3200" dirty="0">
                <a:solidFill>
                  <a:srgbClr val="000000"/>
                </a:solidFill>
                <a:latin typeface="Calibri" panose="020F0502020204030204" pitchFamily="34" charset="0"/>
              </a:rPr>
              <a:t>  - Minimizar la variabilidad no controlada.</a:t>
            </a:r>
          </a:p>
          <a:p>
            <a:r>
              <a:rPr lang="es-MX" sz="3200" dirty="0">
                <a:solidFill>
                  <a:srgbClr val="000000"/>
                </a:solidFill>
                <a:latin typeface="Calibri" panose="020F0502020204030204" pitchFamily="34" charset="0"/>
              </a:rPr>
              <a:t>  - Maximizar la precisión de las estimaciones de los efectos.</a:t>
            </a:r>
            <a:endParaRPr lang="es-PE" sz="32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11" name="Imagen 10" descr="Un circuito electrónico&#10;&#10;Descripción generada automáticamente con confianza media">
            <a:extLst>
              <a:ext uri="{FF2B5EF4-FFF2-40B4-BE49-F238E27FC236}">
                <a16:creationId xmlns:a16="http://schemas.microsoft.com/office/drawing/2014/main" id="{BCFDDF0B-301C-BF00-3E3E-C0443E187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8" r="27649"/>
          <a:stretch/>
        </p:blipFill>
        <p:spPr>
          <a:xfrm>
            <a:off x="1026167" y="2068432"/>
            <a:ext cx="6979622" cy="692141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A5182B79-8F1A-84A4-8973-E0FB56152D0B}"/>
              </a:ext>
            </a:extLst>
          </p:cNvPr>
          <p:cNvSpPr txBox="1"/>
          <p:nvPr/>
        </p:nvSpPr>
        <p:spPr>
          <a:xfrm>
            <a:off x="1036403" y="9061971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Creado con </a:t>
            </a:r>
            <a:r>
              <a:rPr lang="es-PE" dirty="0" err="1"/>
              <a:t>Dall</a:t>
            </a:r>
            <a:r>
              <a:rPr lang="es-PE" dirty="0"/>
              <a:t>-e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1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1" y="0"/>
                </a:lnTo>
                <a:lnTo>
                  <a:pt x="18288001" y="10287000"/>
                </a:lnTo>
                <a:close/>
              </a:path>
            </a:pathLst>
          </a:custGeom>
          <a:solidFill>
            <a:srgbClr val="57745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343535" y="283081"/>
            <a:ext cx="17600930" cy="9648825"/>
            <a:chOff x="343535" y="283081"/>
            <a:chExt cx="17600930" cy="9648825"/>
          </a:xfrm>
        </p:grpSpPr>
        <p:sp>
          <p:nvSpPr>
            <p:cNvPr id="4" name="object 4"/>
            <p:cNvSpPr/>
            <p:nvPr/>
          </p:nvSpPr>
          <p:spPr>
            <a:xfrm>
              <a:off x="343535" y="283081"/>
              <a:ext cx="17600930" cy="9648825"/>
            </a:xfrm>
            <a:custGeom>
              <a:avLst/>
              <a:gdLst/>
              <a:ahLst/>
              <a:cxnLst/>
              <a:rect l="l" t="t" r="r" b="b"/>
              <a:pathLst>
                <a:path w="17600930" h="9648825">
                  <a:moveTo>
                    <a:pt x="17600590" y="9648289"/>
                  </a:moveTo>
                  <a:lnTo>
                    <a:pt x="0" y="9648289"/>
                  </a:lnTo>
                  <a:lnTo>
                    <a:pt x="0" y="0"/>
                  </a:lnTo>
                  <a:lnTo>
                    <a:pt x="17600590" y="0"/>
                  </a:lnTo>
                  <a:lnTo>
                    <a:pt x="17600590" y="9648289"/>
                  </a:lnTo>
                  <a:close/>
                </a:path>
              </a:pathLst>
            </a:custGeom>
            <a:solidFill>
              <a:srgbClr val="FEFEF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953103" y="7982971"/>
              <a:ext cx="1717254" cy="1948935"/>
            </a:xfrm>
            <a:prstGeom prst="rect">
              <a:avLst/>
            </a:prstGeom>
          </p:spPr>
        </p:pic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F3D99D41-26BA-3AE4-C222-6E62FCB8B494}"/>
              </a:ext>
            </a:extLst>
          </p:cNvPr>
          <p:cNvSpPr txBox="1">
            <a:spLocks/>
          </p:cNvSpPr>
          <p:nvPr/>
        </p:nvSpPr>
        <p:spPr>
          <a:xfrm>
            <a:off x="1026167" y="108319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b="1" dirty="0">
                <a:latin typeface="Calibri" panose="020F0502020204030204" pitchFamily="34" charset="0"/>
              </a:rPr>
              <a:t>Tipos de Variables en Experimentos Agrícolas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29508C15-6BC7-886D-9D6C-65E10A73255C}"/>
              </a:ext>
            </a:extLst>
          </p:cNvPr>
          <p:cNvSpPr txBox="1">
            <a:spLocks/>
          </p:cNvSpPr>
          <p:nvPr/>
        </p:nvSpPr>
        <p:spPr>
          <a:xfrm>
            <a:off x="3505200" y="3867230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endParaRPr lang="es-PE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ED0E1260-13DB-890A-FAF3-87DC304ED1E2}"/>
              </a:ext>
            </a:extLst>
          </p:cNvPr>
          <p:cNvSpPr txBox="1">
            <a:spLocks/>
          </p:cNvSpPr>
          <p:nvPr/>
        </p:nvSpPr>
        <p:spPr>
          <a:xfrm>
            <a:off x="1026167" y="2262711"/>
            <a:ext cx="8117833" cy="6921419"/>
          </a:xfrm>
          <a:prstGeom prst="rect">
            <a:avLst/>
          </a:prstGeom>
        </p:spPr>
        <p:txBody>
          <a:bodyPr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MX" sz="3200" b="1" dirty="0">
                <a:solidFill>
                  <a:srgbClr val="000000"/>
                </a:solidFill>
                <a:latin typeface="Calibri" panose="020F0502020204030204" pitchFamily="34" charset="0"/>
              </a:rPr>
              <a:t>• Variables Cuantitativas:</a:t>
            </a:r>
          </a:p>
          <a:p>
            <a:r>
              <a:rPr lang="es-MX" sz="3200" dirty="0">
                <a:solidFill>
                  <a:srgbClr val="000000"/>
                </a:solidFill>
                <a:latin typeface="Calibri" panose="020F0502020204030204" pitchFamily="34" charset="0"/>
              </a:rPr>
              <a:t>  - Se pueden medir numéricamente.</a:t>
            </a:r>
          </a:p>
          <a:p>
            <a:r>
              <a:rPr lang="es-MX" sz="3200" dirty="0">
                <a:solidFill>
                  <a:srgbClr val="000000"/>
                </a:solidFill>
                <a:latin typeface="Calibri" panose="020F0502020204030204" pitchFamily="34" charset="0"/>
              </a:rPr>
              <a:t>  - Ejemplos: Rendimiento (quintales por hectárea), Altura de planta (cm).</a:t>
            </a:r>
          </a:p>
          <a:p>
            <a:endParaRPr lang="es-MX" sz="3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s-MX" sz="3200" dirty="0">
                <a:solidFill>
                  <a:srgbClr val="000000"/>
                </a:solidFill>
                <a:latin typeface="Calibri" panose="020F0502020204030204" pitchFamily="34" charset="0"/>
              </a:rPr>
              <a:t>• </a:t>
            </a:r>
            <a:r>
              <a:rPr lang="es-MX" sz="3200" b="1" dirty="0">
                <a:solidFill>
                  <a:srgbClr val="000000"/>
                </a:solidFill>
                <a:latin typeface="Calibri" panose="020F0502020204030204" pitchFamily="34" charset="0"/>
              </a:rPr>
              <a:t>Variables Cualitativas:</a:t>
            </a:r>
          </a:p>
          <a:p>
            <a:r>
              <a:rPr lang="es-MX" sz="3200" dirty="0">
                <a:solidFill>
                  <a:srgbClr val="000000"/>
                </a:solidFill>
                <a:latin typeface="Calibri" panose="020F0502020204030204" pitchFamily="34" charset="0"/>
              </a:rPr>
              <a:t>  - Describen cualidades o categorías.</a:t>
            </a:r>
          </a:p>
          <a:p>
            <a:r>
              <a:rPr lang="es-MX" sz="3200" dirty="0">
                <a:solidFill>
                  <a:srgbClr val="000000"/>
                </a:solidFill>
                <a:latin typeface="Calibri" panose="020F0502020204030204" pitchFamily="34" charset="0"/>
              </a:rPr>
              <a:t>  - Ejemplos: Resistencia a enfermedades (resistente, susceptible), Tipo de suelo (arenoso, arcilloso, limoso).</a:t>
            </a:r>
            <a:endParaRPr lang="es-PE" sz="32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16" name="Imagen 15" descr="Mano de una persona en un jardín&#10;&#10;Descripción generada automáticamente con confianza media">
            <a:extLst>
              <a:ext uri="{FF2B5EF4-FFF2-40B4-BE49-F238E27FC236}">
                <a16:creationId xmlns:a16="http://schemas.microsoft.com/office/drawing/2014/main" id="{A0B9626B-7685-40E3-D810-FA4476B133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535" y="2068432"/>
            <a:ext cx="6465568" cy="646556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4590EB8B-E853-284D-CAE6-ECEDA5BF579A}"/>
              </a:ext>
            </a:extLst>
          </p:cNvPr>
          <p:cNvSpPr txBox="1"/>
          <p:nvPr/>
        </p:nvSpPr>
        <p:spPr>
          <a:xfrm>
            <a:off x="9487535" y="8588106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Creado con </a:t>
            </a:r>
            <a:r>
              <a:rPr lang="es-PE" dirty="0" err="1"/>
              <a:t>Dall</a:t>
            </a:r>
            <a:r>
              <a:rPr lang="es-PE" dirty="0"/>
              <a:t>-e</a:t>
            </a:r>
          </a:p>
        </p:txBody>
      </p:sp>
    </p:spTree>
    <p:extLst>
      <p:ext uri="{BB962C8B-B14F-4D97-AF65-F5344CB8AC3E}">
        <p14:creationId xmlns:p14="http://schemas.microsoft.com/office/powerpoint/2010/main" val="1200200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1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1" y="0"/>
                </a:lnTo>
                <a:lnTo>
                  <a:pt x="18288001" y="10287000"/>
                </a:lnTo>
                <a:close/>
              </a:path>
            </a:pathLst>
          </a:custGeom>
          <a:solidFill>
            <a:srgbClr val="57745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343535" y="283081"/>
            <a:ext cx="17600930" cy="9648825"/>
            <a:chOff x="343535" y="283081"/>
            <a:chExt cx="17600930" cy="9648825"/>
          </a:xfrm>
        </p:grpSpPr>
        <p:sp>
          <p:nvSpPr>
            <p:cNvPr id="4" name="object 4"/>
            <p:cNvSpPr/>
            <p:nvPr/>
          </p:nvSpPr>
          <p:spPr>
            <a:xfrm>
              <a:off x="343535" y="283081"/>
              <a:ext cx="17600930" cy="9648825"/>
            </a:xfrm>
            <a:custGeom>
              <a:avLst/>
              <a:gdLst/>
              <a:ahLst/>
              <a:cxnLst/>
              <a:rect l="l" t="t" r="r" b="b"/>
              <a:pathLst>
                <a:path w="17600930" h="9648825">
                  <a:moveTo>
                    <a:pt x="17600590" y="9648289"/>
                  </a:moveTo>
                  <a:lnTo>
                    <a:pt x="0" y="9648289"/>
                  </a:lnTo>
                  <a:lnTo>
                    <a:pt x="0" y="0"/>
                  </a:lnTo>
                  <a:lnTo>
                    <a:pt x="17600590" y="0"/>
                  </a:lnTo>
                  <a:lnTo>
                    <a:pt x="17600590" y="9648289"/>
                  </a:lnTo>
                  <a:close/>
                </a:path>
              </a:pathLst>
            </a:custGeom>
            <a:solidFill>
              <a:srgbClr val="FEFEF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953103" y="7982971"/>
              <a:ext cx="1717254" cy="1948935"/>
            </a:xfrm>
            <a:prstGeom prst="rect">
              <a:avLst/>
            </a:prstGeom>
          </p:spPr>
        </p:pic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F3D99D41-26BA-3AE4-C222-6E62FCB8B494}"/>
              </a:ext>
            </a:extLst>
          </p:cNvPr>
          <p:cNvSpPr txBox="1">
            <a:spLocks/>
          </p:cNvSpPr>
          <p:nvPr/>
        </p:nvSpPr>
        <p:spPr>
          <a:xfrm>
            <a:off x="1026167" y="108319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b="1">
                <a:latin typeface="Calibri" panose="020F0502020204030204" pitchFamily="34" charset="0"/>
              </a:rPr>
              <a:t>Diseño Completamente al Azar (DCA)</a:t>
            </a:r>
            <a:endParaRPr lang="es-MX" sz="4000" b="1" dirty="0">
              <a:latin typeface="Calibri" panose="020F0502020204030204" pitchFamily="34" charset="0"/>
            </a:endParaRP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29508C15-6BC7-886D-9D6C-65E10A73255C}"/>
              </a:ext>
            </a:extLst>
          </p:cNvPr>
          <p:cNvSpPr txBox="1">
            <a:spLocks/>
          </p:cNvSpPr>
          <p:nvPr/>
        </p:nvSpPr>
        <p:spPr>
          <a:xfrm>
            <a:off x="3505200" y="3867230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endParaRPr lang="es-PE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ED0E1260-13DB-890A-FAF3-87DC304ED1E2}"/>
              </a:ext>
            </a:extLst>
          </p:cNvPr>
          <p:cNvSpPr txBox="1">
            <a:spLocks/>
          </p:cNvSpPr>
          <p:nvPr/>
        </p:nvSpPr>
        <p:spPr>
          <a:xfrm>
            <a:off x="1026167" y="2262711"/>
            <a:ext cx="8117833" cy="6921419"/>
          </a:xfrm>
          <a:prstGeom prst="rect">
            <a:avLst/>
          </a:prstGeom>
        </p:spPr>
        <p:txBody>
          <a:bodyPr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MX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Descripción: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- Diseño experimental más simple.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- Tratamientos asignados al azar a unidades experimentales homogéneas.</a:t>
            </a:r>
            <a:endParaRPr lang="es-MX" sz="2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MX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Características</a:t>
            </a: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: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2400" kern="1200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Aleatorización completa.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- Utilizado cuando las unidades experimentales son homogéneas.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- Cada tratamiento tiene el mismo número de repeticiones.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345EE89-BBE8-272C-5A5C-2A0803FA2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358" y="6241682"/>
            <a:ext cx="8455449" cy="311999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2282C9F0-BA12-54BB-9005-4C369EC191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7661" y="1092862"/>
            <a:ext cx="6980534" cy="6980534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5FBB5E22-34C5-3202-BD20-073C27692524}"/>
              </a:ext>
            </a:extLst>
          </p:cNvPr>
          <p:cNvSpPr txBox="1"/>
          <p:nvPr/>
        </p:nvSpPr>
        <p:spPr>
          <a:xfrm>
            <a:off x="9826630" y="8092658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Creado con </a:t>
            </a:r>
            <a:r>
              <a:rPr lang="es-PE" dirty="0" err="1"/>
              <a:t>Dall</a:t>
            </a:r>
            <a:r>
              <a:rPr lang="es-PE" dirty="0"/>
              <a:t>-e</a:t>
            </a:r>
          </a:p>
        </p:txBody>
      </p:sp>
    </p:spTree>
    <p:extLst>
      <p:ext uri="{BB962C8B-B14F-4D97-AF65-F5344CB8AC3E}">
        <p14:creationId xmlns:p14="http://schemas.microsoft.com/office/powerpoint/2010/main" val="2154096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1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1" y="0"/>
                </a:lnTo>
                <a:lnTo>
                  <a:pt x="18288001" y="10287000"/>
                </a:lnTo>
                <a:close/>
              </a:path>
            </a:pathLst>
          </a:custGeom>
          <a:solidFill>
            <a:srgbClr val="57745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343535" y="283081"/>
            <a:ext cx="17600930" cy="9648825"/>
            <a:chOff x="343535" y="283081"/>
            <a:chExt cx="17600930" cy="9648825"/>
          </a:xfrm>
        </p:grpSpPr>
        <p:sp>
          <p:nvSpPr>
            <p:cNvPr id="4" name="object 4"/>
            <p:cNvSpPr/>
            <p:nvPr/>
          </p:nvSpPr>
          <p:spPr>
            <a:xfrm>
              <a:off x="343535" y="283081"/>
              <a:ext cx="17600930" cy="9648825"/>
            </a:xfrm>
            <a:custGeom>
              <a:avLst/>
              <a:gdLst/>
              <a:ahLst/>
              <a:cxnLst/>
              <a:rect l="l" t="t" r="r" b="b"/>
              <a:pathLst>
                <a:path w="17600930" h="9648825">
                  <a:moveTo>
                    <a:pt x="17600590" y="9648289"/>
                  </a:moveTo>
                  <a:lnTo>
                    <a:pt x="0" y="9648289"/>
                  </a:lnTo>
                  <a:lnTo>
                    <a:pt x="0" y="0"/>
                  </a:lnTo>
                  <a:lnTo>
                    <a:pt x="17600590" y="0"/>
                  </a:lnTo>
                  <a:lnTo>
                    <a:pt x="17600590" y="9648289"/>
                  </a:lnTo>
                  <a:close/>
                </a:path>
              </a:pathLst>
            </a:custGeom>
            <a:solidFill>
              <a:srgbClr val="FEFEF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953103" y="7982971"/>
              <a:ext cx="1717254" cy="1948935"/>
            </a:xfrm>
            <a:prstGeom prst="rect">
              <a:avLst/>
            </a:prstGeom>
          </p:spPr>
        </p:pic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F3D99D41-26BA-3AE4-C222-6E62FCB8B494}"/>
              </a:ext>
            </a:extLst>
          </p:cNvPr>
          <p:cNvSpPr txBox="1">
            <a:spLocks/>
          </p:cNvSpPr>
          <p:nvPr/>
        </p:nvSpPr>
        <p:spPr>
          <a:xfrm>
            <a:off x="1026166" y="1083195"/>
            <a:ext cx="12308833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b="1" dirty="0">
                <a:latin typeface="Calibri" panose="020F0502020204030204" pitchFamily="34" charset="0"/>
              </a:rPr>
              <a:t>Diseño en Bloques Completamente al Azar (DBCA)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29508C15-6BC7-886D-9D6C-65E10A73255C}"/>
              </a:ext>
            </a:extLst>
          </p:cNvPr>
          <p:cNvSpPr txBox="1">
            <a:spLocks/>
          </p:cNvSpPr>
          <p:nvPr/>
        </p:nvSpPr>
        <p:spPr>
          <a:xfrm>
            <a:off x="3505200" y="3867230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endParaRPr lang="es-PE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ED0E1260-13DB-890A-FAF3-87DC304ED1E2}"/>
              </a:ext>
            </a:extLst>
          </p:cNvPr>
          <p:cNvSpPr txBox="1">
            <a:spLocks/>
          </p:cNvSpPr>
          <p:nvPr/>
        </p:nvSpPr>
        <p:spPr>
          <a:xfrm>
            <a:off x="1026167" y="2262711"/>
            <a:ext cx="8117833" cy="6921419"/>
          </a:xfrm>
          <a:prstGeom prst="rect">
            <a:avLst/>
          </a:prstGeom>
        </p:spPr>
        <p:txBody>
          <a:bodyPr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MX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Descripción: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- Utilizado cuando las unidades experimentales no son homogéneas.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- Agrupa unidades similares en bloques y asigna tratamientos al azar dentro de cada bloque.</a:t>
            </a:r>
            <a:endParaRPr lang="es-MX" sz="2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MX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Características</a:t>
            </a: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: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2400" kern="1200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Cada bloque es homogéneo internamente.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- Controla fuentes de variabilidad externas (ej., posición, fertilidad del suelo).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11D9EE4-5640-DEAC-3F4F-C721225EE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6131722"/>
            <a:ext cx="9284239" cy="334401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7C9CF26-0134-814B-20B2-577BA42C6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9226" y="2111243"/>
            <a:ext cx="6998677" cy="605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70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1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1" y="0"/>
                </a:lnTo>
                <a:lnTo>
                  <a:pt x="18288001" y="10287000"/>
                </a:lnTo>
                <a:close/>
              </a:path>
            </a:pathLst>
          </a:custGeom>
          <a:solidFill>
            <a:srgbClr val="57745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343535" y="283081"/>
            <a:ext cx="17600930" cy="9648825"/>
            <a:chOff x="343535" y="283081"/>
            <a:chExt cx="17600930" cy="9648825"/>
          </a:xfrm>
        </p:grpSpPr>
        <p:sp>
          <p:nvSpPr>
            <p:cNvPr id="4" name="object 4"/>
            <p:cNvSpPr/>
            <p:nvPr/>
          </p:nvSpPr>
          <p:spPr>
            <a:xfrm>
              <a:off x="343535" y="283081"/>
              <a:ext cx="17600930" cy="9648825"/>
            </a:xfrm>
            <a:custGeom>
              <a:avLst/>
              <a:gdLst/>
              <a:ahLst/>
              <a:cxnLst/>
              <a:rect l="l" t="t" r="r" b="b"/>
              <a:pathLst>
                <a:path w="17600930" h="9648825">
                  <a:moveTo>
                    <a:pt x="17600590" y="9648289"/>
                  </a:moveTo>
                  <a:lnTo>
                    <a:pt x="0" y="9648289"/>
                  </a:lnTo>
                  <a:lnTo>
                    <a:pt x="0" y="0"/>
                  </a:lnTo>
                  <a:lnTo>
                    <a:pt x="17600590" y="0"/>
                  </a:lnTo>
                  <a:lnTo>
                    <a:pt x="17600590" y="9648289"/>
                  </a:lnTo>
                  <a:close/>
                </a:path>
              </a:pathLst>
            </a:custGeom>
            <a:solidFill>
              <a:srgbClr val="FEFEF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953103" y="7982971"/>
              <a:ext cx="1717254" cy="1948935"/>
            </a:xfrm>
            <a:prstGeom prst="rect">
              <a:avLst/>
            </a:prstGeom>
          </p:spPr>
        </p:pic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F3D99D41-26BA-3AE4-C222-6E62FCB8B494}"/>
              </a:ext>
            </a:extLst>
          </p:cNvPr>
          <p:cNvSpPr txBox="1">
            <a:spLocks/>
          </p:cNvSpPr>
          <p:nvPr/>
        </p:nvSpPr>
        <p:spPr>
          <a:xfrm>
            <a:off x="1026166" y="1083195"/>
            <a:ext cx="11394433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b="1" dirty="0">
                <a:latin typeface="Calibri" panose="020F0502020204030204" pitchFamily="34" charset="0"/>
              </a:rPr>
              <a:t>Diseños Factoriales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29508C15-6BC7-886D-9D6C-65E10A73255C}"/>
              </a:ext>
            </a:extLst>
          </p:cNvPr>
          <p:cNvSpPr txBox="1">
            <a:spLocks/>
          </p:cNvSpPr>
          <p:nvPr/>
        </p:nvSpPr>
        <p:spPr>
          <a:xfrm>
            <a:off x="3505200" y="3867230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endParaRPr lang="es-PE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ED0E1260-13DB-890A-FAF3-87DC304ED1E2}"/>
              </a:ext>
            </a:extLst>
          </p:cNvPr>
          <p:cNvSpPr txBox="1">
            <a:spLocks/>
          </p:cNvSpPr>
          <p:nvPr/>
        </p:nvSpPr>
        <p:spPr>
          <a:xfrm>
            <a:off x="1026167" y="2262711"/>
            <a:ext cx="8117833" cy="6921419"/>
          </a:xfrm>
          <a:prstGeom prst="rect">
            <a:avLst/>
          </a:prstGeom>
        </p:spPr>
        <p:txBody>
          <a:bodyPr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MX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Descripción: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- Estudia simultáneamente los efectos de dos o más factores y sus interacciones.</a:t>
            </a:r>
            <a:endParaRPr lang="es-MX" sz="2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MX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Características</a:t>
            </a: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: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Cada combinación de niveles de factores es un 'tratamiento’.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Permite identificar interacciones entre factores.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Eficiente para evaluar múltiples variables en un solo experimento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lang="es-MX" sz="2400" kern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2400" kern="1200" dirty="0">
                <a:solidFill>
                  <a:srgbClr val="000000"/>
                </a:solidFill>
                <a:latin typeface="Calibri" panose="020F0502020204030204" pitchFamily="34" charset="0"/>
              </a:rPr>
              <a:t>El modelo aditivo lineal es: </a:t>
            </a:r>
          </a:p>
          <a:p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Y</a:t>
            </a:r>
            <a:r>
              <a:rPr lang="es-MX" sz="2400" baseline="-25000" dirty="0" err="1">
                <a:solidFill>
                  <a:srgbClr val="000000"/>
                </a:solidFill>
                <a:latin typeface="Calibri" panose="020F0502020204030204" pitchFamily="34" charset="0"/>
              </a:rPr>
              <a:t>ij</a:t>
            </a:r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k</a:t>
            </a:r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= µ + </a:t>
            </a:r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a</a:t>
            </a:r>
            <a:r>
              <a:rPr lang="es-MX" sz="2400" baseline="-25000" dirty="0" err="1">
                <a:solidFill>
                  <a:srgbClr val="000000"/>
                </a:solidFill>
                <a:latin typeface="Calibri" panose="020F0502020204030204" pitchFamily="34" charset="0"/>
              </a:rPr>
              <a:t>i</a:t>
            </a:r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+ </a:t>
            </a:r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ß</a:t>
            </a:r>
            <a:r>
              <a:rPr lang="es-MX" sz="2400" baseline="-25000" dirty="0" err="1">
                <a:solidFill>
                  <a:srgbClr val="000000"/>
                </a:solidFill>
                <a:latin typeface="Calibri" panose="020F0502020204030204" pitchFamily="34" charset="0"/>
              </a:rPr>
              <a:t>j</a:t>
            </a:r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+ (</a:t>
            </a:r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aß</a:t>
            </a:r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  <a:r>
              <a:rPr lang="es-MX" sz="2400" baseline="-25000" dirty="0" err="1">
                <a:solidFill>
                  <a:srgbClr val="000000"/>
                </a:solidFill>
                <a:latin typeface="Calibri" panose="020F0502020204030204" pitchFamily="34" charset="0"/>
              </a:rPr>
              <a:t>ij</a:t>
            </a:r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+ </a:t>
            </a:r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e</a:t>
            </a:r>
            <a:r>
              <a:rPr lang="es-MX" sz="2400" baseline="-25000" dirty="0" err="1">
                <a:solidFill>
                  <a:srgbClr val="000000"/>
                </a:solidFill>
                <a:latin typeface="Calibri" panose="020F0502020204030204" pitchFamily="34" charset="0"/>
              </a:rPr>
              <a:t>ij</a:t>
            </a:r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k</a:t>
            </a:r>
            <a:endParaRPr lang="es-MX" sz="2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 Donde:</a:t>
            </a:r>
          </a:p>
          <a:p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 - µ = Media general</a:t>
            </a:r>
          </a:p>
          <a:p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 - </a:t>
            </a:r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a</a:t>
            </a:r>
            <a:r>
              <a:rPr lang="es-MX" sz="2400" baseline="-25000" dirty="0" err="1">
                <a:solidFill>
                  <a:srgbClr val="000000"/>
                </a:solidFill>
                <a:latin typeface="Calibri" panose="020F0502020204030204" pitchFamily="34" charset="0"/>
              </a:rPr>
              <a:t>i</a:t>
            </a:r>
            <a:r>
              <a:rPr lang="es-MX" sz="2400" baseline="-250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= Efecto del factor A</a:t>
            </a:r>
          </a:p>
          <a:p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 - </a:t>
            </a:r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ß</a:t>
            </a:r>
            <a:r>
              <a:rPr lang="es-MX" sz="2400" baseline="-25000" dirty="0" err="1">
                <a:solidFill>
                  <a:srgbClr val="000000"/>
                </a:solidFill>
                <a:latin typeface="Calibri" panose="020F0502020204030204" pitchFamily="34" charset="0"/>
              </a:rPr>
              <a:t>j</a:t>
            </a:r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= Efecto del factor B</a:t>
            </a:r>
          </a:p>
          <a:p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 - (</a:t>
            </a:r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aß</a:t>
            </a:r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  <a:r>
              <a:rPr lang="es-MX" sz="2400" baseline="-25000" dirty="0" err="1">
                <a:solidFill>
                  <a:srgbClr val="000000"/>
                </a:solidFill>
                <a:latin typeface="Calibri" panose="020F0502020204030204" pitchFamily="34" charset="0"/>
              </a:rPr>
              <a:t>ij</a:t>
            </a:r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= Efecto de interacción</a:t>
            </a:r>
          </a:p>
          <a:p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 - </a:t>
            </a:r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e</a:t>
            </a:r>
            <a:r>
              <a:rPr lang="es-MX" sz="2400" baseline="-25000" dirty="0" err="1">
                <a:solidFill>
                  <a:srgbClr val="000000"/>
                </a:solidFill>
                <a:latin typeface="Calibri" panose="020F0502020204030204" pitchFamily="34" charset="0"/>
              </a:rPr>
              <a:t>ij</a:t>
            </a:r>
            <a:r>
              <a:rPr lang="es-MX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k</a:t>
            </a:r>
            <a:r>
              <a:rPr lang="es-MX" sz="2400" dirty="0">
                <a:solidFill>
                  <a:srgbClr val="000000"/>
                </a:solidFill>
                <a:latin typeface="Calibri" panose="020F0502020204030204" pitchFamily="34" charset="0"/>
              </a:rPr>
              <a:t> = Error</a:t>
            </a:r>
            <a:endParaRPr lang="es-PE" sz="2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s-MX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4383C4A8-89A6-6765-223A-E435E7EE3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7535" y="1156347"/>
            <a:ext cx="7774298" cy="672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904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1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1" y="0"/>
                </a:lnTo>
                <a:lnTo>
                  <a:pt x="18288001" y="10287000"/>
                </a:lnTo>
                <a:close/>
              </a:path>
            </a:pathLst>
          </a:custGeom>
          <a:solidFill>
            <a:srgbClr val="57745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343535" y="283081"/>
            <a:ext cx="17600930" cy="9648825"/>
            <a:chOff x="343535" y="283081"/>
            <a:chExt cx="17600930" cy="9648825"/>
          </a:xfrm>
        </p:grpSpPr>
        <p:sp>
          <p:nvSpPr>
            <p:cNvPr id="4" name="object 4"/>
            <p:cNvSpPr/>
            <p:nvPr/>
          </p:nvSpPr>
          <p:spPr>
            <a:xfrm>
              <a:off x="343535" y="283081"/>
              <a:ext cx="17600930" cy="9648825"/>
            </a:xfrm>
            <a:custGeom>
              <a:avLst/>
              <a:gdLst/>
              <a:ahLst/>
              <a:cxnLst/>
              <a:rect l="l" t="t" r="r" b="b"/>
              <a:pathLst>
                <a:path w="17600930" h="9648825">
                  <a:moveTo>
                    <a:pt x="17600590" y="9648289"/>
                  </a:moveTo>
                  <a:lnTo>
                    <a:pt x="0" y="9648289"/>
                  </a:lnTo>
                  <a:lnTo>
                    <a:pt x="0" y="0"/>
                  </a:lnTo>
                  <a:lnTo>
                    <a:pt x="17600590" y="0"/>
                  </a:lnTo>
                  <a:lnTo>
                    <a:pt x="17600590" y="9648289"/>
                  </a:lnTo>
                  <a:close/>
                </a:path>
              </a:pathLst>
            </a:custGeom>
            <a:solidFill>
              <a:srgbClr val="FEFEF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953103" y="7982971"/>
              <a:ext cx="1717254" cy="1948935"/>
            </a:xfrm>
            <a:prstGeom prst="rect">
              <a:avLst/>
            </a:prstGeom>
          </p:spPr>
        </p:pic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F3D99D41-26BA-3AE4-C222-6E62FCB8B494}"/>
              </a:ext>
            </a:extLst>
          </p:cNvPr>
          <p:cNvSpPr txBox="1">
            <a:spLocks/>
          </p:cNvSpPr>
          <p:nvPr/>
        </p:nvSpPr>
        <p:spPr>
          <a:xfrm>
            <a:off x="1026166" y="1083195"/>
            <a:ext cx="12308833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b="1" dirty="0">
                <a:latin typeface="Calibri" panose="020F0502020204030204" pitchFamily="34" charset="0"/>
              </a:rPr>
              <a:t>Diseño en Bloques Completamente al Azar (DBCA)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29508C15-6BC7-886D-9D6C-65E10A73255C}"/>
              </a:ext>
            </a:extLst>
          </p:cNvPr>
          <p:cNvSpPr txBox="1">
            <a:spLocks/>
          </p:cNvSpPr>
          <p:nvPr/>
        </p:nvSpPr>
        <p:spPr>
          <a:xfrm>
            <a:off x="3505200" y="3867230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endParaRPr lang="es-PE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ED0E1260-13DB-890A-FAF3-87DC304ED1E2}"/>
              </a:ext>
            </a:extLst>
          </p:cNvPr>
          <p:cNvSpPr txBox="1">
            <a:spLocks/>
          </p:cNvSpPr>
          <p:nvPr/>
        </p:nvSpPr>
        <p:spPr>
          <a:xfrm>
            <a:off x="1026167" y="2036019"/>
            <a:ext cx="5984233" cy="6921419"/>
          </a:xfrm>
          <a:prstGeom prst="rect">
            <a:avLst/>
          </a:prstGeom>
        </p:spPr>
        <p:txBody>
          <a:bodyPr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Descripción: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s-MX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- Controla dos fuentes de variabilidad al organizar los tratamientos en un cuadrado.</a:t>
            </a:r>
            <a:endParaRPr lang="es-MX" sz="3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Características</a:t>
            </a:r>
            <a:r>
              <a:rPr kumimoji="0" lang="es-MX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:</a:t>
            </a:r>
          </a:p>
          <a:p>
            <a:pPr marL="342900" indent="-342900" algn="l" rtl="0">
              <a:lnSpc>
                <a:spcPct val="90000"/>
              </a:lnSpc>
              <a:spcBef>
                <a:spcPts val="1000"/>
              </a:spcBef>
              <a:buFontTx/>
              <a:buChar char="-"/>
              <a:defRPr/>
            </a:pPr>
            <a:r>
              <a:rPr kumimoji="0" lang="es-MX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Cada tratamiento aparece exactamente una vez en cada fila y columna.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s-MX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Ideal para estudios donde se desean controlar dos factores no de interés.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s-MX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No  es  flexible  en la medida que el número de tratamientos depende del número de filas y columnas que se disponga.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s-MX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Estructura cuadrada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7D969BC-4D32-7AC1-804B-CE49337C0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2236516"/>
            <a:ext cx="8851899" cy="502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820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Words>478</Words>
  <Application>Microsoft Office PowerPoint</Application>
  <PresentationFormat>Personalizado</PresentationFormat>
  <Paragraphs>61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Diapositivas Portfolio Fotografía Minimalista Aesthetic Blanco y Negro</dc:title>
  <dc:creator>Aldair Leonardo</dc:creator>
  <cp:keywords>DAGSDiP8I0Q,BAGHFhymUdo</cp:keywords>
  <cp:lastModifiedBy>USER</cp:lastModifiedBy>
  <cp:revision>2</cp:revision>
  <dcterms:created xsi:type="dcterms:W3CDTF">2024-09-28T14:40:35Z</dcterms:created>
  <dcterms:modified xsi:type="dcterms:W3CDTF">2024-10-01T12:45:16Z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2024-09-28T00:00:00Z</vt:filetime>
  </property>
  <property fmtid="{D5CDD505-2E9C-101B-9397-08002B2CF9AE}" pid="3" name="Creator">
    <vt:lpwstr>Canva</vt:lpwstr>
  </property>
  <property fmtid="{D5CDD505-2E9C-101B-9397-08002B2CF9AE}" pid="4" name="LastSaved">
    <vt:filetime>2024-09-28T00:00:00Z</vt:filetime>
  </property>
  <property fmtid="{D5CDD505-2E9C-101B-9397-08002B2CF9AE}" pid="5" name="Producer">
    <vt:lpwstr>Canva</vt:lpwstr>
  </property>
</Properties>
</file>